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7" r:id="rId2"/>
    <p:sldId id="259" r:id="rId3"/>
    <p:sldId id="260" r:id="rId4"/>
    <p:sldId id="272" r:id="rId5"/>
    <p:sldId id="273" r:id="rId6"/>
    <p:sldId id="274" r:id="rId7"/>
    <p:sldId id="264" r:id="rId8"/>
    <p:sldId id="265" r:id="rId9"/>
    <p:sldId id="266" r:id="rId10"/>
    <p:sldId id="268" r:id="rId11"/>
    <p:sldId id="269" r:id="rId12"/>
    <p:sldId id="267" r:id="rId13"/>
    <p:sldId id="270" r:id="rId14"/>
    <p:sldId id="271" r:id="rId15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osho@mvd.biglobe.ne.jp" initials="k" lastIdx="2" clrIdx="0">
    <p:extLst>
      <p:ext uri="{19B8F6BF-5375-455C-9EA6-DF929625EA0E}">
        <p15:presenceInfo xmlns:p15="http://schemas.microsoft.com/office/powerpoint/2012/main" userId="1e68aae14a43c5d0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574" autoAdjust="0"/>
    <p:restoredTop sz="93624" autoAdjust="0"/>
  </p:normalViewPr>
  <p:slideViewPr>
    <p:cSldViewPr snapToGrid="0">
      <p:cViewPr varScale="1">
        <p:scale>
          <a:sx n="80" d="100"/>
          <a:sy n="80" d="100"/>
        </p:scale>
        <p:origin x="60" y="2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7" d="100"/>
          <a:sy n="57" d="100"/>
        </p:scale>
        <p:origin x="2832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A83527-E690-43E5-9DF2-71CF77D0BA79}" type="datetimeFigureOut">
              <a:rPr kumimoji="1" lang="ja-JP" altLang="en-US" smtClean="0"/>
              <a:t>2022/1/6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01B231-7F6A-4C7F-8E1C-2439C842C6B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741445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 dirty="0"/>
              <a:t>読みます。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01B231-7F6A-4C7F-8E1C-2439C842C6B1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145736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 dirty="0"/>
              <a:t>読みます。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01B231-7F6A-4C7F-8E1C-2439C842C6B1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49876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dirty="0"/>
              <a:t>季節はいつですか？　なぜそう思いましたか？</a:t>
            </a:r>
          </a:p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01B231-7F6A-4C7F-8E1C-2439C842C6B1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075087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dirty="0"/>
              <a:t>秋ですね。</a:t>
            </a:r>
          </a:p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01B231-7F6A-4C7F-8E1C-2439C842C6B1}" type="slidenum">
              <a:rPr kumimoji="1" lang="ja-JP" altLang="en-US" smtClean="0"/>
              <a:t>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1095866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dirty="0"/>
              <a:t>このうたは、明るい感じがしますか？暗い感じがしますか？　（暗い）（さびしいとあるから）</a:t>
            </a:r>
          </a:p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01B231-7F6A-4C7F-8E1C-2439C842C6B1}" type="slidenum">
              <a:rPr kumimoji="1" lang="ja-JP" altLang="en-US" smtClean="0"/>
              <a:t>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7325093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 dirty="0"/>
              <a:t>「さびしさに」とあるから、宿を出てみました。寂しさはなくなったでしょうか。</a:t>
            </a:r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01B231-7F6A-4C7F-8E1C-2439C842C6B1}" type="slidenum">
              <a:rPr kumimoji="1" lang="ja-JP" altLang="en-US" smtClean="0"/>
              <a:t>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0185599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dirty="0"/>
              <a:t>1</a:t>
            </a:r>
            <a:r>
              <a:rPr kumimoji="1" lang="ja-JP" altLang="en-US" dirty="0"/>
              <a:t>人で宿の中にいるとさびしいので外に出たら、まわりもさびしい秋の夕暮れだった　　　という唄です。</a:t>
            </a:r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01B231-7F6A-4C7F-8E1C-2439C842C6B1}" type="slidenum">
              <a:rPr kumimoji="1" lang="ja-JP" altLang="en-US" smtClean="0"/>
              <a:t>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5364075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 dirty="0"/>
              <a:t>ちなみに、「秋の夕暮れ」が最後に来る唄はこのころ有名で、他の歌でもよく使われていました。百人一首の中にもあります。</a:t>
            </a:r>
            <a:endParaRPr kumimoji="1" lang="en-US" altLang="ja-JP" dirty="0"/>
          </a:p>
          <a:p>
            <a:r>
              <a:rPr kumimoji="1" lang="ja-JP" altLang="en-US" dirty="0"/>
              <a:t>何の唄でしょうか。</a:t>
            </a:r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01B231-7F6A-4C7F-8E1C-2439C842C6B1}" type="slidenum">
              <a:rPr kumimoji="1" lang="ja-JP" altLang="en-US" smtClean="0"/>
              <a:t>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8063800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 dirty="0"/>
              <a:t>ヒントです。</a:t>
            </a:r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01B231-7F6A-4C7F-8E1C-2439C842C6B1}" type="slidenum">
              <a:rPr kumimoji="1" lang="ja-JP" altLang="en-US" smtClean="0"/>
              <a:t>10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5253307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 dirty="0"/>
              <a:t>むらさめの　のうたがそうです。</a:t>
            </a:r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01B231-7F6A-4C7F-8E1C-2439C842C6B1}" type="slidenum">
              <a:rPr kumimoji="1" lang="ja-JP" altLang="en-US" smtClean="0"/>
              <a:t>11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1514612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 dirty="0"/>
              <a:t>他にもあります。よんでみましょう。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01B231-7F6A-4C7F-8E1C-2439C842C6B1}" type="slidenum">
              <a:rPr kumimoji="1" lang="ja-JP" altLang="en-US" smtClean="0"/>
              <a:t>12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4818499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 dirty="0"/>
              <a:t>３つともに「秋の夕暮れ」で締めくくられています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01B231-7F6A-4C7F-8E1C-2439C842C6B1}" type="slidenum">
              <a:rPr kumimoji="1" lang="ja-JP" altLang="en-US" smtClean="0"/>
              <a:t>13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5797092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 dirty="0"/>
              <a:t>３つともに「秋の夕暮れ」で締めくくられています。この</a:t>
            </a:r>
            <a:r>
              <a:rPr kumimoji="1" lang="en-US" altLang="ja-JP" dirty="0"/>
              <a:t>3</a:t>
            </a:r>
            <a:r>
              <a:rPr kumimoji="1" lang="ja-JP" altLang="en-US" dirty="0"/>
              <a:t>つは、「三夕のうた」と言って有名な歌です。</a:t>
            </a:r>
            <a:endParaRPr kumimoji="1" lang="en-US" altLang="ja-JP" dirty="0"/>
          </a:p>
          <a:p>
            <a:r>
              <a:rPr kumimoji="1" lang="ja-JP" altLang="en-US"/>
              <a:t>このように、「あきのゆうぐれ」の歌はたくさんあったのですが、「さびしさに」の唄が、その一番初めであると言われているのです。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01B231-7F6A-4C7F-8E1C-2439C842C6B1}" type="slidenum">
              <a:rPr kumimoji="1" lang="ja-JP" altLang="en-US" smtClean="0"/>
              <a:t>14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303142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8DA22-FEF9-441E-821A-84C0142CE335}" type="datetimeFigureOut">
              <a:rPr kumimoji="1" lang="ja-JP" altLang="en-US" smtClean="0"/>
              <a:t>2022/1/6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E09A0-7B8C-495C-9243-A5DC7DE971E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482690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8DA22-FEF9-441E-821A-84C0142CE335}" type="datetimeFigureOut">
              <a:rPr kumimoji="1" lang="ja-JP" altLang="en-US" smtClean="0"/>
              <a:t>2022/1/6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E09A0-7B8C-495C-9243-A5DC7DE971E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103298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8DA22-FEF9-441E-821A-84C0142CE335}" type="datetimeFigureOut">
              <a:rPr kumimoji="1" lang="ja-JP" altLang="en-US" smtClean="0"/>
              <a:t>2022/1/6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E09A0-7B8C-495C-9243-A5DC7DE971E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523011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8DA22-FEF9-441E-821A-84C0142CE335}" type="datetimeFigureOut">
              <a:rPr kumimoji="1" lang="ja-JP" altLang="en-US" smtClean="0"/>
              <a:t>2022/1/6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E09A0-7B8C-495C-9243-A5DC7DE971E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003358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8DA22-FEF9-441E-821A-84C0142CE335}" type="datetimeFigureOut">
              <a:rPr kumimoji="1" lang="ja-JP" altLang="en-US" smtClean="0"/>
              <a:t>2022/1/6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E09A0-7B8C-495C-9243-A5DC7DE971E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299492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8DA22-FEF9-441E-821A-84C0142CE335}" type="datetimeFigureOut">
              <a:rPr kumimoji="1" lang="ja-JP" altLang="en-US" smtClean="0"/>
              <a:t>2022/1/6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E09A0-7B8C-495C-9243-A5DC7DE971E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782268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8DA22-FEF9-441E-821A-84C0142CE335}" type="datetimeFigureOut">
              <a:rPr kumimoji="1" lang="ja-JP" altLang="en-US" smtClean="0"/>
              <a:t>2022/1/6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E09A0-7B8C-495C-9243-A5DC7DE971E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114580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8DA22-FEF9-441E-821A-84C0142CE335}" type="datetimeFigureOut">
              <a:rPr kumimoji="1" lang="ja-JP" altLang="en-US" smtClean="0"/>
              <a:t>2022/1/6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E09A0-7B8C-495C-9243-A5DC7DE971E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753140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8DA22-FEF9-441E-821A-84C0142CE335}" type="datetimeFigureOut">
              <a:rPr kumimoji="1" lang="ja-JP" altLang="en-US" smtClean="0"/>
              <a:t>2022/1/6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E09A0-7B8C-495C-9243-A5DC7DE971E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916121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8DA22-FEF9-441E-821A-84C0142CE335}" type="datetimeFigureOut">
              <a:rPr kumimoji="1" lang="ja-JP" altLang="en-US" smtClean="0"/>
              <a:t>2022/1/6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E09A0-7B8C-495C-9243-A5DC7DE971E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426061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8DA22-FEF9-441E-821A-84C0142CE335}" type="datetimeFigureOut">
              <a:rPr kumimoji="1" lang="ja-JP" altLang="en-US" smtClean="0"/>
              <a:t>2022/1/6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E09A0-7B8C-495C-9243-A5DC7DE971E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479426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E8DA22-FEF9-441E-821A-84C0142CE335}" type="datetimeFigureOut">
              <a:rPr kumimoji="1" lang="ja-JP" altLang="en-US" smtClean="0"/>
              <a:t>2022/1/6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3E09A0-7B8C-495C-9243-A5DC7DE971E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931039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kumimoji="1" lang="ja-JP" altLang="en-US" dirty="0"/>
              <a:t>おも</a:t>
            </a:r>
            <a:r>
              <a:rPr kumimoji="1" lang="ja-JP" altLang="en-US" dirty="0" err="1"/>
              <a:t>しろ</a:t>
            </a:r>
            <a:r>
              <a:rPr kumimoji="1" lang="ja-JP" altLang="en-US" dirty="0"/>
              <a:t>百人一首授業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ja-JP" altLang="en-US"/>
              <a:t>７０（青⑥）　さびしさに～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8048642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/>
          <p:cNvSpPr txBox="1"/>
          <p:nvPr/>
        </p:nvSpPr>
        <p:spPr>
          <a:xfrm>
            <a:off x="1254674" y="528034"/>
            <a:ext cx="8494633" cy="610499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ja-JP" altLang="en-US" sz="6000" dirty="0"/>
              <a:t>さびしさに</a:t>
            </a:r>
            <a:endParaRPr kumimoji="1" lang="en-US" altLang="ja-JP" sz="6000" dirty="0"/>
          </a:p>
          <a:p>
            <a:endParaRPr lang="en-US" altLang="ja-JP" sz="6000" dirty="0"/>
          </a:p>
          <a:p>
            <a:r>
              <a:rPr lang="ja-JP" altLang="en-US" sz="6000" dirty="0" err="1"/>
              <a:t>やどを</a:t>
            </a:r>
            <a:r>
              <a:rPr lang="ja-JP" altLang="en-US" sz="6000" dirty="0"/>
              <a:t>たちいでて</a:t>
            </a:r>
            <a:endParaRPr kumimoji="1" lang="en-US" altLang="ja-JP" sz="6000" dirty="0"/>
          </a:p>
          <a:p>
            <a:endParaRPr lang="en-US" altLang="ja-JP" sz="6000" dirty="0"/>
          </a:p>
          <a:p>
            <a:r>
              <a:rPr lang="ja-JP" altLang="en-US" sz="6000" dirty="0" err="1"/>
              <a:t>なが</a:t>
            </a:r>
            <a:r>
              <a:rPr lang="ja-JP" altLang="en-US" sz="6000" dirty="0"/>
              <a:t>むれば</a:t>
            </a:r>
            <a:endParaRPr kumimoji="1" lang="en-US" altLang="ja-JP" sz="6000" dirty="0"/>
          </a:p>
          <a:p>
            <a:endParaRPr lang="en-US" altLang="ja-JP" sz="6000" dirty="0"/>
          </a:p>
          <a:p>
            <a:r>
              <a:rPr lang="ja-JP" altLang="en-US" sz="6000" dirty="0" err="1"/>
              <a:t>いづこも</a:t>
            </a:r>
            <a:r>
              <a:rPr lang="ja-JP" altLang="en-US" sz="6000" dirty="0"/>
              <a:t>おなじ</a:t>
            </a:r>
            <a:endParaRPr lang="en-US" altLang="ja-JP" sz="6000" dirty="0"/>
          </a:p>
          <a:p>
            <a:endParaRPr kumimoji="1" lang="en-US" altLang="ja-JP" sz="6000" dirty="0"/>
          </a:p>
          <a:p>
            <a:r>
              <a:rPr lang="ja-JP" altLang="en-US" sz="6000" dirty="0"/>
              <a:t>あきの</a:t>
            </a:r>
            <a:r>
              <a:rPr lang="ja-JP" altLang="en-US" sz="6000" dirty="0" err="1"/>
              <a:t>ゆふ</a:t>
            </a:r>
            <a:r>
              <a:rPr lang="ja-JP" altLang="en-US" sz="6000" dirty="0"/>
              <a:t>ぐれ</a:t>
            </a:r>
            <a:endParaRPr kumimoji="1" lang="en-US" altLang="ja-JP" sz="6000" dirty="0"/>
          </a:p>
        </p:txBody>
      </p:sp>
    </p:spTree>
    <p:extLst>
      <p:ext uri="{BB962C8B-B14F-4D97-AF65-F5344CB8AC3E}">
        <p14:creationId xmlns:p14="http://schemas.microsoft.com/office/powerpoint/2010/main" val="19694338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/>
          <p:cNvSpPr txBox="1"/>
          <p:nvPr/>
        </p:nvSpPr>
        <p:spPr>
          <a:xfrm>
            <a:off x="1254674" y="528034"/>
            <a:ext cx="8494633" cy="610499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ja-JP" altLang="en-US" sz="6000" dirty="0"/>
              <a:t>さ</a:t>
            </a:r>
            <a:endParaRPr kumimoji="1" lang="en-US" altLang="ja-JP" sz="6000" dirty="0"/>
          </a:p>
          <a:p>
            <a:endParaRPr lang="en-US" altLang="ja-JP" sz="6000" dirty="0"/>
          </a:p>
          <a:p>
            <a:r>
              <a:rPr lang="ja-JP" altLang="en-US" sz="6000" dirty="0"/>
              <a:t>や</a:t>
            </a:r>
            <a:endParaRPr kumimoji="1" lang="en-US" altLang="ja-JP" sz="6000" dirty="0"/>
          </a:p>
          <a:p>
            <a:endParaRPr lang="en-US" altLang="ja-JP" sz="6000" dirty="0"/>
          </a:p>
          <a:p>
            <a:r>
              <a:rPr lang="ja-JP" altLang="en-US" sz="6000" dirty="0"/>
              <a:t>な</a:t>
            </a:r>
            <a:endParaRPr kumimoji="1" lang="en-US" altLang="ja-JP" sz="6000" dirty="0"/>
          </a:p>
          <a:p>
            <a:endParaRPr lang="en-US" altLang="ja-JP" sz="6000" dirty="0"/>
          </a:p>
          <a:p>
            <a:r>
              <a:rPr lang="ja-JP" altLang="en-US" sz="6000" dirty="0"/>
              <a:t>い</a:t>
            </a:r>
            <a:endParaRPr lang="en-US" altLang="ja-JP" sz="6000" dirty="0"/>
          </a:p>
          <a:p>
            <a:endParaRPr kumimoji="1" lang="en-US" altLang="ja-JP" sz="6000" dirty="0"/>
          </a:p>
          <a:p>
            <a:r>
              <a:rPr lang="ja-JP" altLang="en-US" sz="6000" dirty="0"/>
              <a:t>あ</a:t>
            </a:r>
            <a:endParaRPr kumimoji="1" lang="en-US" altLang="ja-JP" sz="6000" dirty="0"/>
          </a:p>
        </p:txBody>
      </p:sp>
    </p:spTree>
    <p:extLst>
      <p:ext uri="{BB962C8B-B14F-4D97-AF65-F5344CB8AC3E}">
        <p14:creationId xmlns:p14="http://schemas.microsoft.com/office/powerpoint/2010/main" val="6138022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/>
          <p:cNvSpPr txBox="1"/>
          <p:nvPr/>
        </p:nvSpPr>
        <p:spPr>
          <a:xfrm>
            <a:off x="1254674" y="528034"/>
            <a:ext cx="8494633" cy="610499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ja-JP" altLang="en-US" sz="6000" dirty="0"/>
              <a:t>さびしさに</a:t>
            </a:r>
            <a:endParaRPr kumimoji="1" lang="en-US" altLang="ja-JP" sz="6000" dirty="0"/>
          </a:p>
          <a:p>
            <a:endParaRPr lang="en-US" altLang="ja-JP" sz="6000" dirty="0"/>
          </a:p>
          <a:p>
            <a:r>
              <a:rPr lang="ja-JP" altLang="en-US" sz="6000" dirty="0" err="1"/>
              <a:t>やどを</a:t>
            </a:r>
            <a:r>
              <a:rPr lang="ja-JP" altLang="en-US" sz="6000" dirty="0"/>
              <a:t>たちいでて</a:t>
            </a:r>
            <a:endParaRPr kumimoji="1" lang="en-US" altLang="ja-JP" sz="6000" dirty="0"/>
          </a:p>
          <a:p>
            <a:endParaRPr lang="en-US" altLang="ja-JP" sz="6000" dirty="0"/>
          </a:p>
          <a:p>
            <a:r>
              <a:rPr lang="ja-JP" altLang="en-US" sz="6000" dirty="0" err="1"/>
              <a:t>なが</a:t>
            </a:r>
            <a:r>
              <a:rPr lang="ja-JP" altLang="en-US" sz="6000" dirty="0"/>
              <a:t>むれば</a:t>
            </a:r>
            <a:endParaRPr kumimoji="1" lang="en-US" altLang="ja-JP" sz="6000" dirty="0"/>
          </a:p>
          <a:p>
            <a:endParaRPr lang="en-US" altLang="ja-JP" sz="6000" dirty="0"/>
          </a:p>
          <a:p>
            <a:r>
              <a:rPr lang="ja-JP" altLang="en-US" sz="6000" dirty="0" err="1"/>
              <a:t>いづこも</a:t>
            </a:r>
            <a:r>
              <a:rPr lang="ja-JP" altLang="en-US" sz="6000" dirty="0"/>
              <a:t>おなじ</a:t>
            </a:r>
            <a:endParaRPr lang="en-US" altLang="ja-JP" sz="6000" dirty="0"/>
          </a:p>
          <a:p>
            <a:endParaRPr kumimoji="1" lang="en-US" altLang="ja-JP" sz="6000" dirty="0"/>
          </a:p>
          <a:p>
            <a:r>
              <a:rPr lang="ja-JP" altLang="en-US" sz="6000" dirty="0"/>
              <a:t>あきの</a:t>
            </a:r>
            <a:r>
              <a:rPr lang="ja-JP" altLang="en-US" sz="6000" dirty="0" err="1"/>
              <a:t>ゆふ</a:t>
            </a:r>
            <a:r>
              <a:rPr lang="ja-JP" altLang="en-US" sz="6000" dirty="0"/>
              <a:t>ぐれ</a:t>
            </a:r>
            <a:endParaRPr kumimoji="1" lang="en-US" altLang="ja-JP" sz="6000" dirty="0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284E40AD-A3CF-47A9-B820-11008AE6A95C}"/>
              </a:ext>
            </a:extLst>
          </p:cNvPr>
          <p:cNvSpPr txBox="1"/>
          <p:nvPr/>
        </p:nvSpPr>
        <p:spPr>
          <a:xfrm>
            <a:off x="11166289" y="633050"/>
            <a:ext cx="615553" cy="298415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2700">
            <a:solidFill>
              <a:srgbClr val="FF0000"/>
            </a:solidFill>
          </a:ln>
        </p:spPr>
        <p:txBody>
          <a:bodyPr vert="eaVert" wrap="non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2800" dirty="0"/>
              <a:t>季節はいつですか。</a:t>
            </a:r>
            <a:endParaRPr lang="en-US" altLang="ja-JP" sz="2800" dirty="0"/>
          </a:p>
        </p:txBody>
      </p:sp>
    </p:spTree>
    <p:extLst>
      <p:ext uri="{BB962C8B-B14F-4D97-AF65-F5344CB8AC3E}">
        <p14:creationId xmlns:p14="http://schemas.microsoft.com/office/powerpoint/2010/main" val="12872608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/>
          <p:cNvSpPr txBox="1"/>
          <p:nvPr/>
        </p:nvSpPr>
        <p:spPr>
          <a:xfrm>
            <a:off x="1254674" y="528034"/>
            <a:ext cx="8494633" cy="610499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ja-JP" altLang="en-US" sz="6000" dirty="0"/>
              <a:t>さびしさに</a:t>
            </a:r>
            <a:endParaRPr kumimoji="1" lang="en-US" altLang="ja-JP" sz="6000" dirty="0"/>
          </a:p>
          <a:p>
            <a:endParaRPr lang="en-US" altLang="ja-JP" sz="6000" dirty="0"/>
          </a:p>
          <a:p>
            <a:r>
              <a:rPr lang="ja-JP" altLang="en-US" sz="6000" dirty="0" err="1"/>
              <a:t>やどを</a:t>
            </a:r>
            <a:r>
              <a:rPr lang="ja-JP" altLang="en-US" sz="6000" dirty="0"/>
              <a:t>たちいでて</a:t>
            </a:r>
            <a:endParaRPr kumimoji="1" lang="en-US" altLang="ja-JP" sz="6000" dirty="0"/>
          </a:p>
          <a:p>
            <a:endParaRPr lang="en-US" altLang="ja-JP" sz="6000" dirty="0"/>
          </a:p>
          <a:p>
            <a:r>
              <a:rPr lang="ja-JP" altLang="en-US" sz="6000" dirty="0" err="1"/>
              <a:t>なが</a:t>
            </a:r>
            <a:r>
              <a:rPr lang="ja-JP" altLang="en-US" sz="6000" dirty="0"/>
              <a:t>むれば</a:t>
            </a:r>
            <a:endParaRPr kumimoji="1" lang="en-US" altLang="ja-JP" sz="6000" dirty="0"/>
          </a:p>
          <a:p>
            <a:endParaRPr lang="en-US" altLang="ja-JP" sz="6000" dirty="0"/>
          </a:p>
          <a:p>
            <a:r>
              <a:rPr lang="ja-JP" altLang="en-US" sz="6000" dirty="0" err="1"/>
              <a:t>いづこも</a:t>
            </a:r>
            <a:r>
              <a:rPr lang="ja-JP" altLang="en-US" sz="6000" dirty="0"/>
              <a:t>おなじ</a:t>
            </a:r>
            <a:endParaRPr lang="en-US" altLang="ja-JP" sz="6000" dirty="0"/>
          </a:p>
          <a:p>
            <a:endParaRPr kumimoji="1" lang="en-US" altLang="ja-JP" sz="6000" dirty="0"/>
          </a:p>
          <a:p>
            <a:r>
              <a:rPr lang="ja-JP" altLang="en-US" sz="6000" dirty="0">
                <a:solidFill>
                  <a:srgbClr val="FF0000"/>
                </a:solidFill>
              </a:rPr>
              <a:t>秋</a:t>
            </a:r>
            <a:r>
              <a:rPr lang="ja-JP" altLang="en-US" sz="6000" dirty="0"/>
              <a:t>の</a:t>
            </a:r>
            <a:r>
              <a:rPr lang="ja-JP" altLang="en-US" sz="6000" dirty="0" err="1"/>
              <a:t>ゆふ</a:t>
            </a:r>
            <a:r>
              <a:rPr lang="ja-JP" altLang="en-US" sz="6000" dirty="0"/>
              <a:t>ぐれ</a:t>
            </a:r>
            <a:endParaRPr kumimoji="1" lang="en-US" altLang="ja-JP" sz="6000" dirty="0"/>
          </a:p>
        </p:txBody>
      </p:sp>
      <p:sp>
        <p:nvSpPr>
          <p:cNvPr id="3" name="正方形/長方形 2"/>
          <p:cNvSpPr/>
          <p:nvPr/>
        </p:nvSpPr>
        <p:spPr>
          <a:xfrm>
            <a:off x="2277241" y="419126"/>
            <a:ext cx="460713" cy="111924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2400" dirty="0">
                <a:solidFill>
                  <a:srgbClr val="FF0000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あき</a:t>
            </a:r>
            <a:endParaRPr kumimoji="1" lang="ja-JP" altLang="en-US" sz="2400" dirty="0">
              <a:solidFill>
                <a:srgbClr val="FF0000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644698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/>
          <p:cNvSpPr txBox="1"/>
          <p:nvPr/>
        </p:nvSpPr>
        <p:spPr>
          <a:xfrm>
            <a:off x="1254674" y="528034"/>
            <a:ext cx="8494633" cy="610499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ja-JP" altLang="en-US" sz="6000" dirty="0"/>
              <a:t>さびしさに</a:t>
            </a:r>
            <a:endParaRPr kumimoji="1" lang="en-US" altLang="ja-JP" sz="6000" dirty="0"/>
          </a:p>
          <a:p>
            <a:endParaRPr lang="en-US" altLang="ja-JP" sz="6000" dirty="0"/>
          </a:p>
          <a:p>
            <a:r>
              <a:rPr lang="ja-JP" altLang="en-US" sz="6000" dirty="0" err="1"/>
              <a:t>やどを</a:t>
            </a:r>
            <a:r>
              <a:rPr lang="ja-JP" altLang="en-US" sz="6000" dirty="0"/>
              <a:t>たちいでて</a:t>
            </a:r>
            <a:endParaRPr kumimoji="1" lang="en-US" altLang="ja-JP" sz="6000" dirty="0"/>
          </a:p>
          <a:p>
            <a:endParaRPr lang="en-US" altLang="ja-JP" sz="6000" dirty="0"/>
          </a:p>
          <a:p>
            <a:r>
              <a:rPr lang="ja-JP" altLang="en-US" sz="6000" dirty="0" err="1"/>
              <a:t>なが</a:t>
            </a:r>
            <a:r>
              <a:rPr lang="ja-JP" altLang="en-US" sz="6000" dirty="0"/>
              <a:t>むれば</a:t>
            </a:r>
            <a:endParaRPr kumimoji="1" lang="en-US" altLang="ja-JP" sz="6000" dirty="0"/>
          </a:p>
          <a:p>
            <a:endParaRPr lang="en-US" altLang="ja-JP" sz="6000" dirty="0"/>
          </a:p>
          <a:p>
            <a:r>
              <a:rPr lang="ja-JP" altLang="en-US" sz="6000" dirty="0" err="1"/>
              <a:t>いづこも</a:t>
            </a:r>
            <a:r>
              <a:rPr lang="ja-JP" altLang="en-US" sz="6000" dirty="0"/>
              <a:t>おなじ</a:t>
            </a:r>
            <a:endParaRPr lang="en-US" altLang="ja-JP" sz="6000" dirty="0"/>
          </a:p>
          <a:p>
            <a:endParaRPr kumimoji="1" lang="en-US" altLang="ja-JP" sz="6000" dirty="0"/>
          </a:p>
          <a:p>
            <a:r>
              <a:rPr lang="ja-JP" altLang="en-US" sz="6000" dirty="0"/>
              <a:t>秋の</a:t>
            </a:r>
            <a:r>
              <a:rPr lang="ja-JP" altLang="en-US" sz="6000" dirty="0" err="1"/>
              <a:t>ゆふ</a:t>
            </a:r>
            <a:r>
              <a:rPr lang="ja-JP" altLang="en-US" sz="6000" dirty="0"/>
              <a:t>ぐれ</a:t>
            </a:r>
            <a:endParaRPr kumimoji="1" lang="en-US" altLang="ja-JP" sz="6000" dirty="0"/>
          </a:p>
        </p:txBody>
      </p:sp>
      <p:sp>
        <p:nvSpPr>
          <p:cNvPr id="3" name="正方形/長方形 2"/>
          <p:cNvSpPr/>
          <p:nvPr/>
        </p:nvSpPr>
        <p:spPr>
          <a:xfrm>
            <a:off x="2277241" y="419126"/>
            <a:ext cx="460713" cy="111924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2400" dirty="0"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あき</a:t>
            </a:r>
            <a:endParaRPr kumimoji="1" lang="ja-JP" altLang="en-US" sz="2400" dirty="0"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7666B78C-428E-4695-8C19-AD770BD3FF15}"/>
              </a:ext>
            </a:extLst>
          </p:cNvPr>
          <p:cNvSpPr txBox="1"/>
          <p:nvPr/>
        </p:nvSpPr>
        <p:spPr>
          <a:xfrm>
            <a:off x="10735402" y="633050"/>
            <a:ext cx="1046440" cy="578299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2700">
            <a:solidFill>
              <a:srgbClr val="FF0000"/>
            </a:solidFill>
          </a:ln>
        </p:spPr>
        <p:txBody>
          <a:bodyPr vert="eaVert" wrap="non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2800" dirty="0"/>
              <a:t>この唄は、明るい感じがしますか。</a:t>
            </a:r>
            <a:endParaRPr lang="en-US" altLang="ja-JP" sz="2800" dirty="0"/>
          </a:p>
          <a:p>
            <a:r>
              <a:rPr lang="ja-JP" altLang="en-US" sz="2800" dirty="0"/>
              <a:t>　　　　　　　　　　暗い感じがしますか。</a:t>
            </a:r>
            <a:endParaRPr lang="en-US" altLang="ja-JP" sz="2800" dirty="0"/>
          </a:p>
        </p:txBody>
      </p:sp>
    </p:spTree>
    <p:extLst>
      <p:ext uri="{BB962C8B-B14F-4D97-AF65-F5344CB8AC3E}">
        <p14:creationId xmlns:p14="http://schemas.microsoft.com/office/powerpoint/2010/main" val="39619480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/>
          <p:cNvSpPr txBox="1"/>
          <p:nvPr/>
        </p:nvSpPr>
        <p:spPr>
          <a:xfrm>
            <a:off x="1254674" y="528034"/>
            <a:ext cx="8494633" cy="610499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ja-JP" altLang="en-US" sz="6000" dirty="0">
                <a:solidFill>
                  <a:srgbClr val="FF0000"/>
                </a:solidFill>
              </a:rPr>
              <a:t>寂しさ</a:t>
            </a:r>
            <a:r>
              <a:rPr lang="ja-JP" altLang="en-US" sz="6000" dirty="0"/>
              <a:t>に</a:t>
            </a:r>
            <a:endParaRPr lang="en-US" altLang="ja-JP" sz="6000" dirty="0"/>
          </a:p>
          <a:p>
            <a:endParaRPr lang="en-US" altLang="ja-JP" sz="6000" dirty="0"/>
          </a:p>
          <a:p>
            <a:r>
              <a:rPr lang="ja-JP" altLang="en-US" sz="6000" dirty="0"/>
              <a:t>宿を立ち出でて</a:t>
            </a:r>
            <a:endParaRPr kumimoji="1" lang="en-US" altLang="ja-JP" sz="6000" dirty="0"/>
          </a:p>
          <a:p>
            <a:endParaRPr lang="en-US" altLang="ja-JP" sz="6000" dirty="0"/>
          </a:p>
          <a:p>
            <a:r>
              <a:rPr lang="ja-JP" altLang="en-US" sz="6000" dirty="0" err="1"/>
              <a:t>なが</a:t>
            </a:r>
            <a:r>
              <a:rPr lang="ja-JP" altLang="en-US" sz="6000" dirty="0"/>
              <a:t>むれば</a:t>
            </a:r>
            <a:endParaRPr kumimoji="1" lang="en-US" altLang="ja-JP" sz="6000" dirty="0"/>
          </a:p>
          <a:p>
            <a:endParaRPr lang="en-US" altLang="ja-JP" sz="6000" dirty="0"/>
          </a:p>
          <a:p>
            <a:r>
              <a:rPr lang="ja-JP" altLang="en-US" sz="6000" dirty="0" err="1"/>
              <a:t>いづこも</a:t>
            </a:r>
            <a:r>
              <a:rPr lang="ja-JP" altLang="en-US" sz="6000" dirty="0"/>
              <a:t>同じ</a:t>
            </a:r>
            <a:endParaRPr lang="en-US" altLang="ja-JP" sz="6000" dirty="0"/>
          </a:p>
          <a:p>
            <a:endParaRPr kumimoji="1" lang="en-US" altLang="ja-JP" sz="6000" dirty="0"/>
          </a:p>
          <a:p>
            <a:r>
              <a:rPr lang="ja-JP" altLang="en-US" sz="6000" dirty="0"/>
              <a:t>秋の夕暮れ</a:t>
            </a:r>
            <a:endParaRPr kumimoji="1" lang="en-US" altLang="ja-JP" sz="6000" dirty="0"/>
          </a:p>
        </p:txBody>
      </p:sp>
      <p:sp>
        <p:nvSpPr>
          <p:cNvPr id="3" name="テキスト ボックス 2"/>
          <p:cNvSpPr txBox="1"/>
          <p:nvPr/>
        </p:nvSpPr>
        <p:spPr>
          <a:xfrm>
            <a:off x="10178716" y="79408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ja-JP" altLang="en-US" dirty="0"/>
          </a:p>
        </p:txBody>
      </p:sp>
      <p:sp>
        <p:nvSpPr>
          <p:cNvPr id="4" name="正方形/長方形 3"/>
          <p:cNvSpPr/>
          <p:nvPr/>
        </p:nvSpPr>
        <p:spPr>
          <a:xfrm>
            <a:off x="9518950" y="310219"/>
            <a:ext cx="460713" cy="133706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2400" dirty="0"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さび</a:t>
            </a:r>
            <a:endParaRPr kumimoji="1" lang="ja-JP" altLang="en-US" sz="2400" dirty="0"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5" name="正方形/長方形 4"/>
          <p:cNvSpPr/>
          <p:nvPr/>
        </p:nvSpPr>
        <p:spPr>
          <a:xfrm>
            <a:off x="7719178" y="419126"/>
            <a:ext cx="460713" cy="111924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2400" dirty="0"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やど</a:t>
            </a:r>
            <a:endParaRPr kumimoji="1" lang="ja-JP" altLang="en-US" sz="2400" dirty="0"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7" name="正方形/長方形 6"/>
          <p:cNvSpPr/>
          <p:nvPr/>
        </p:nvSpPr>
        <p:spPr>
          <a:xfrm>
            <a:off x="7727526" y="2123653"/>
            <a:ext cx="460713" cy="80823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2400" dirty="0"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た</a:t>
            </a:r>
            <a:endParaRPr kumimoji="1" lang="ja-JP" altLang="en-US" sz="2400" dirty="0"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8" name="正方形/長方形 7"/>
          <p:cNvSpPr/>
          <p:nvPr/>
        </p:nvSpPr>
        <p:spPr>
          <a:xfrm>
            <a:off x="7719177" y="3570107"/>
            <a:ext cx="460713" cy="80823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2400" dirty="0"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い</a:t>
            </a:r>
            <a:endParaRPr kumimoji="1" lang="ja-JP" altLang="en-US" sz="2400" dirty="0"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9" name="正方形/長方形 8"/>
          <p:cNvSpPr/>
          <p:nvPr/>
        </p:nvSpPr>
        <p:spPr>
          <a:xfrm>
            <a:off x="4026212" y="3215410"/>
            <a:ext cx="460713" cy="111924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2400" dirty="0"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おな</a:t>
            </a:r>
            <a:endParaRPr kumimoji="1" lang="ja-JP" altLang="en-US" sz="2400" dirty="0"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10" name="正方形/長方形 9"/>
          <p:cNvSpPr/>
          <p:nvPr/>
        </p:nvSpPr>
        <p:spPr>
          <a:xfrm>
            <a:off x="2277241" y="419126"/>
            <a:ext cx="460713" cy="111924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2400" dirty="0"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あき</a:t>
            </a:r>
            <a:endParaRPr kumimoji="1" lang="ja-JP" altLang="en-US" sz="2400" dirty="0"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11" name="正方形/長方形 10"/>
          <p:cNvSpPr/>
          <p:nvPr/>
        </p:nvSpPr>
        <p:spPr>
          <a:xfrm>
            <a:off x="2332270" y="2123653"/>
            <a:ext cx="460713" cy="14174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2400" dirty="0"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ゆう</a:t>
            </a:r>
            <a:endParaRPr lang="en-US" altLang="ja-JP" sz="2400" dirty="0"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pPr algn="ctr"/>
            <a:endParaRPr lang="en-US" altLang="ja-JP" sz="2400" dirty="0"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pPr algn="ctr"/>
            <a:r>
              <a:rPr lang="ja-JP" altLang="en-US" sz="2400" dirty="0"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ぐ</a:t>
            </a:r>
            <a:endParaRPr kumimoji="1" lang="ja-JP" altLang="en-US" sz="2400" dirty="0"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12" name="テキスト ボックス 3">
            <a:extLst>
              <a:ext uri="{FF2B5EF4-FFF2-40B4-BE49-F238E27FC236}">
                <a16:creationId xmlns:a16="http://schemas.microsoft.com/office/drawing/2014/main" id="{15DFF0B0-086A-469E-BD0A-43917278BA96}"/>
              </a:ext>
            </a:extLst>
          </p:cNvPr>
          <p:cNvSpPr txBox="1"/>
          <p:nvPr/>
        </p:nvSpPr>
        <p:spPr>
          <a:xfrm>
            <a:off x="10735402" y="633050"/>
            <a:ext cx="1046440" cy="555055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2700">
            <a:solidFill>
              <a:srgbClr val="FF0000"/>
            </a:solidFill>
          </a:ln>
        </p:spPr>
        <p:txBody>
          <a:bodyPr vert="eaVert" wrap="non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2800" dirty="0"/>
              <a:t>宿を出て、さびしさは</a:t>
            </a:r>
            <a:endParaRPr lang="en-US" altLang="ja-JP" sz="2800" dirty="0"/>
          </a:p>
          <a:p>
            <a:r>
              <a:rPr lang="ja-JP" altLang="en-US" sz="2800" dirty="0"/>
              <a:t>　　　　　　　　なくなったでしょうか。</a:t>
            </a:r>
            <a:endParaRPr lang="en-US" altLang="ja-JP" sz="2800" dirty="0"/>
          </a:p>
        </p:txBody>
      </p:sp>
    </p:spTree>
    <p:extLst>
      <p:ext uri="{BB962C8B-B14F-4D97-AF65-F5344CB8AC3E}">
        <p14:creationId xmlns:p14="http://schemas.microsoft.com/office/powerpoint/2010/main" val="6384778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/>
          <p:cNvSpPr txBox="1"/>
          <p:nvPr/>
        </p:nvSpPr>
        <p:spPr>
          <a:xfrm>
            <a:off x="1254674" y="528034"/>
            <a:ext cx="8494633" cy="610499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ja-JP" altLang="en-US" sz="6000" dirty="0">
                <a:solidFill>
                  <a:srgbClr val="FF0000"/>
                </a:solidFill>
              </a:rPr>
              <a:t>寂しさ</a:t>
            </a:r>
            <a:r>
              <a:rPr lang="ja-JP" altLang="en-US" sz="6000" dirty="0"/>
              <a:t>に</a:t>
            </a:r>
            <a:endParaRPr lang="en-US" altLang="ja-JP" sz="6000" dirty="0"/>
          </a:p>
          <a:p>
            <a:endParaRPr lang="en-US" altLang="ja-JP" sz="6000" dirty="0"/>
          </a:p>
          <a:p>
            <a:r>
              <a:rPr lang="ja-JP" altLang="en-US" sz="6000" dirty="0"/>
              <a:t>宿を立ち出でて</a:t>
            </a:r>
            <a:endParaRPr kumimoji="1" lang="en-US" altLang="ja-JP" sz="6000" dirty="0"/>
          </a:p>
          <a:p>
            <a:endParaRPr lang="en-US" altLang="ja-JP" sz="6000" dirty="0"/>
          </a:p>
          <a:p>
            <a:r>
              <a:rPr lang="ja-JP" altLang="en-US" sz="6000" dirty="0" err="1"/>
              <a:t>なが</a:t>
            </a:r>
            <a:r>
              <a:rPr lang="ja-JP" altLang="en-US" sz="6000" dirty="0"/>
              <a:t>むれば</a:t>
            </a:r>
            <a:endParaRPr kumimoji="1" lang="en-US" altLang="ja-JP" sz="6000" dirty="0"/>
          </a:p>
          <a:p>
            <a:endParaRPr lang="en-US" altLang="ja-JP" sz="6000" dirty="0"/>
          </a:p>
          <a:p>
            <a:r>
              <a:rPr lang="ja-JP" altLang="en-US" sz="6000" dirty="0" err="1">
                <a:solidFill>
                  <a:srgbClr val="FF0000"/>
                </a:solidFill>
              </a:rPr>
              <a:t>いづこも</a:t>
            </a:r>
            <a:r>
              <a:rPr lang="ja-JP" altLang="en-US" sz="6000" dirty="0">
                <a:solidFill>
                  <a:srgbClr val="FF0000"/>
                </a:solidFill>
              </a:rPr>
              <a:t>同じ</a:t>
            </a:r>
            <a:endParaRPr lang="en-US" altLang="ja-JP" sz="6000" dirty="0">
              <a:solidFill>
                <a:srgbClr val="FF0000"/>
              </a:solidFill>
            </a:endParaRPr>
          </a:p>
          <a:p>
            <a:endParaRPr kumimoji="1" lang="en-US" altLang="ja-JP" sz="6000" dirty="0"/>
          </a:p>
          <a:p>
            <a:r>
              <a:rPr lang="ja-JP" altLang="en-US" sz="6000" dirty="0"/>
              <a:t>秋の夕暮れ</a:t>
            </a:r>
            <a:endParaRPr kumimoji="1" lang="en-US" altLang="ja-JP" sz="6000" dirty="0"/>
          </a:p>
        </p:txBody>
      </p:sp>
      <p:sp>
        <p:nvSpPr>
          <p:cNvPr id="3" name="テキスト ボックス 2"/>
          <p:cNvSpPr txBox="1"/>
          <p:nvPr/>
        </p:nvSpPr>
        <p:spPr>
          <a:xfrm>
            <a:off x="10178716" y="79408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ja-JP" altLang="en-US" dirty="0"/>
          </a:p>
        </p:txBody>
      </p:sp>
      <p:sp>
        <p:nvSpPr>
          <p:cNvPr id="4" name="正方形/長方形 3"/>
          <p:cNvSpPr/>
          <p:nvPr/>
        </p:nvSpPr>
        <p:spPr>
          <a:xfrm>
            <a:off x="9518950" y="310219"/>
            <a:ext cx="460713" cy="133706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2400" dirty="0"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さび</a:t>
            </a:r>
            <a:endParaRPr kumimoji="1" lang="ja-JP" altLang="en-US" sz="2400" dirty="0"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5" name="正方形/長方形 4"/>
          <p:cNvSpPr/>
          <p:nvPr/>
        </p:nvSpPr>
        <p:spPr>
          <a:xfrm>
            <a:off x="7719178" y="419126"/>
            <a:ext cx="460713" cy="111924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2400" dirty="0"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やど</a:t>
            </a:r>
            <a:endParaRPr kumimoji="1" lang="ja-JP" altLang="en-US" sz="2400" dirty="0"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7" name="正方形/長方形 6"/>
          <p:cNvSpPr/>
          <p:nvPr/>
        </p:nvSpPr>
        <p:spPr>
          <a:xfrm>
            <a:off x="7727526" y="2123653"/>
            <a:ext cx="460713" cy="80823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2400" dirty="0"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た</a:t>
            </a:r>
            <a:endParaRPr kumimoji="1" lang="ja-JP" altLang="en-US" sz="2400" dirty="0"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8" name="正方形/長方形 7"/>
          <p:cNvSpPr/>
          <p:nvPr/>
        </p:nvSpPr>
        <p:spPr>
          <a:xfrm>
            <a:off x="7719177" y="3570107"/>
            <a:ext cx="460713" cy="80823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2400" dirty="0"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い</a:t>
            </a:r>
            <a:endParaRPr kumimoji="1" lang="ja-JP" altLang="en-US" sz="2400" dirty="0"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9" name="正方形/長方形 8"/>
          <p:cNvSpPr/>
          <p:nvPr/>
        </p:nvSpPr>
        <p:spPr>
          <a:xfrm>
            <a:off x="4026212" y="3215410"/>
            <a:ext cx="460713" cy="111924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2400" dirty="0"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おな</a:t>
            </a:r>
            <a:endParaRPr kumimoji="1" lang="ja-JP" altLang="en-US" sz="2400" dirty="0"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10" name="正方形/長方形 9"/>
          <p:cNvSpPr/>
          <p:nvPr/>
        </p:nvSpPr>
        <p:spPr>
          <a:xfrm>
            <a:off x="2277241" y="419126"/>
            <a:ext cx="460713" cy="111924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2400" dirty="0"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あき</a:t>
            </a:r>
            <a:endParaRPr kumimoji="1" lang="ja-JP" altLang="en-US" sz="2400" dirty="0"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11" name="正方形/長方形 10"/>
          <p:cNvSpPr/>
          <p:nvPr/>
        </p:nvSpPr>
        <p:spPr>
          <a:xfrm>
            <a:off x="2332270" y="2123653"/>
            <a:ext cx="460713" cy="14174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2400" dirty="0"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ゆう</a:t>
            </a:r>
            <a:endParaRPr lang="en-US" altLang="ja-JP" sz="2400" dirty="0"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pPr algn="ctr"/>
            <a:endParaRPr lang="en-US" altLang="ja-JP" sz="2400" dirty="0"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pPr algn="ctr"/>
            <a:r>
              <a:rPr lang="ja-JP" altLang="en-US" sz="2400" dirty="0"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ぐ</a:t>
            </a:r>
            <a:endParaRPr kumimoji="1" lang="ja-JP" altLang="en-US" sz="2400" dirty="0"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790031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/>
          <p:cNvSpPr txBox="1"/>
          <p:nvPr/>
        </p:nvSpPr>
        <p:spPr>
          <a:xfrm>
            <a:off x="1254674" y="528034"/>
            <a:ext cx="8494633" cy="610499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endParaRPr lang="en-US" altLang="ja-JP" sz="6000" dirty="0"/>
          </a:p>
          <a:p>
            <a:endParaRPr lang="en-US" altLang="ja-JP" sz="6000" dirty="0"/>
          </a:p>
          <a:p>
            <a:endParaRPr kumimoji="1" lang="en-US" altLang="ja-JP" sz="6000" dirty="0"/>
          </a:p>
          <a:p>
            <a:endParaRPr lang="en-US" altLang="ja-JP" sz="6000" dirty="0"/>
          </a:p>
          <a:p>
            <a:endParaRPr kumimoji="1" lang="en-US" altLang="ja-JP" sz="6000" dirty="0"/>
          </a:p>
          <a:p>
            <a:endParaRPr lang="en-US" altLang="ja-JP" sz="6000" dirty="0"/>
          </a:p>
          <a:p>
            <a:endParaRPr lang="en-US" altLang="ja-JP" sz="6000" dirty="0">
              <a:solidFill>
                <a:srgbClr val="FF0000"/>
              </a:solidFill>
            </a:endParaRPr>
          </a:p>
          <a:p>
            <a:endParaRPr kumimoji="1" lang="en-US" altLang="ja-JP" sz="6000" dirty="0"/>
          </a:p>
          <a:p>
            <a:r>
              <a:rPr lang="ja-JP" altLang="en-US" sz="6000" dirty="0"/>
              <a:t>秋の夕暮れ</a:t>
            </a:r>
            <a:endParaRPr kumimoji="1" lang="en-US" altLang="ja-JP" sz="6000" dirty="0"/>
          </a:p>
        </p:txBody>
      </p:sp>
      <p:sp>
        <p:nvSpPr>
          <p:cNvPr id="3" name="テキスト ボックス 2"/>
          <p:cNvSpPr txBox="1"/>
          <p:nvPr/>
        </p:nvSpPr>
        <p:spPr>
          <a:xfrm>
            <a:off x="10178716" y="79408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ja-JP" altLang="en-US" dirty="0"/>
          </a:p>
        </p:txBody>
      </p:sp>
      <p:sp>
        <p:nvSpPr>
          <p:cNvPr id="4" name="正方形/長方形 3"/>
          <p:cNvSpPr/>
          <p:nvPr/>
        </p:nvSpPr>
        <p:spPr>
          <a:xfrm>
            <a:off x="9518950" y="310219"/>
            <a:ext cx="460713" cy="133706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2400" dirty="0"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さび</a:t>
            </a:r>
            <a:endParaRPr kumimoji="1" lang="ja-JP" altLang="en-US" sz="2400" dirty="0"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5" name="正方形/長方形 4"/>
          <p:cNvSpPr/>
          <p:nvPr/>
        </p:nvSpPr>
        <p:spPr>
          <a:xfrm>
            <a:off x="7719178" y="419126"/>
            <a:ext cx="460713" cy="111924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2400" dirty="0"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やど</a:t>
            </a:r>
            <a:endParaRPr kumimoji="1" lang="ja-JP" altLang="en-US" sz="2400" dirty="0"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7" name="正方形/長方形 6"/>
          <p:cNvSpPr/>
          <p:nvPr/>
        </p:nvSpPr>
        <p:spPr>
          <a:xfrm>
            <a:off x="7727526" y="2123653"/>
            <a:ext cx="460713" cy="80823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2400" dirty="0"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た</a:t>
            </a:r>
            <a:endParaRPr kumimoji="1" lang="ja-JP" altLang="en-US" sz="2400" dirty="0"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8" name="正方形/長方形 7"/>
          <p:cNvSpPr/>
          <p:nvPr/>
        </p:nvSpPr>
        <p:spPr>
          <a:xfrm>
            <a:off x="7719177" y="3570107"/>
            <a:ext cx="460713" cy="80823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2400" dirty="0"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い</a:t>
            </a:r>
            <a:endParaRPr kumimoji="1" lang="ja-JP" altLang="en-US" sz="2400" dirty="0"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9" name="正方形/長方形 8"/>
          <p:cNvSpPr/>
          <p:nvPr/>
        </p:nvSpPr>
        <p:spPr>
          <a:xfrm>
            <a:off x="4026212" y="3215410"/>
            <a:ext cx="460713" cy="111924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2400" dirty="0"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おな</a:t>
            </a:r>
            <a:endParaRPr kumimoji="1" lang="ja-JP" altLang="en-US" sz="2400" dirty="0"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10" name="正方形/長方形 9"/>
          <p:cNvSpPr/>
          <p:nvPr/>
        </p:nvSpPr>
        <p:spPr>
          <a:xfrm>
            <a:off x="2277241" y="419126"/>
            <a:ext cx="460713" cy="111924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2400" dirty="0"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あき</a:t>
            </a:r>
            <a:endParaRPr kumimoji="1" lang="ja-JP" altLang="en-US" sz="2400" dirty="0"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11" name="正方形/長方形 10"/>
          <p:cNvSpPr/>
          <p:nvPr/>
        </p:nvSpPr>
        <p:spPr>
          <a:xfrm>
            <a:off x="2332270" y="2123653"/>
            <a:ext cx="460713" cy="14174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2400" dirty="0"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ゆう</a:t>
            </a:r>
            <a:endParaRPr lang="en-US" altLang="ja-JP" sz="2400" dirty="0"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pPr algn="ctr"/>
            <a:endParaRPr lang="en-US" altLang="ja-JP" sz="2400" dirty="0"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pPr algn="ctr"/>
            <a:r>
              <a:rPr lang="ja-JP" altLang="en-US" sz="2400" dirty="0"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ぐ</a:t>
            </a:r>
            <a:endParaRPr kumimoji="1" lang="ja-JP" altLang="en-US" sz="2400" dirty="0"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6" name="正方形/長方形 5"/>
          <p:cNvSpPr/>
          <p:nvPr/>
        </p:nvSpPr>
        <p:spPr>
          <a:xfrm>
            <a:off x="3280229" y="528034"/>
            <a:ext cx="1206696" cy="447939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4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正方形/長方形 11"/>
          <p:cNvSpPr/>
          <p:nvPr/>
        </p:nvSpPr>
        <p:spPr>
          <a:xfrm>
            <a:off x="8679101" y="462627"/>
            <a:ext cx="1206696" cy="447939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4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正方形/長方形 12"/>
          <p:cNvSpPr/>
          <p:nvPr/>
        </p:nvSpPr>
        <p:spPr>
          <a:xfrm>
            <a:off x="5079853" y="528034"/>
            <a:ext cx="1206696" cy="447939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4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正方形/長方形 13"/>
          <p:cNvSpPr/>
          <p:nvPr/>
        </p:nvSpPr>
        <p:spPr>
          <a:xfrm>
            <a:off x="6879477" y="528034"/>
            <a:ext cx="1206696" cy="524865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4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テキスト ボックス 3">
            <a:extLst>
              <a:ext uri="{FF2B5EF4-FFF2-40B4-BE49-F238E27FC236}">
                <a16:creationId xmlns:a16="http://schemas.microsoft.com/office/drawing/2014/main" id="{20375789-7CA6-44CE-A3A8-6B69939261E0}"/>
              </a:ext>
            </a:extLst>
          </p:cNvPr>
          <p:cNvSpPr txBox="1"/>
          <p:nvPr/>
        </p:nvSpPr>
        <p:spPr>
          <a:xfrm>
            <a:off x="10735402" y="633050"/>
            <a:ext cx="1046440" cy="507286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2700">
            <a:solidFill>
              <a:srgbClr val="FF0000"/>
            </a:solidFill>
          </a:ln>
        </p:spPr>
        <p:txBody>
          <a:bodyPr vert="eaVert" wrap="non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2800" dirty="0"/>
              <a:t>「秋の夕暮れ」の出てくる、</a:t>
            </a:r>
            <a:endParaRPr lang="en-US" altLang="ja-JP" sz="2800" dirty="0"/>
          </a:p>
          <a:p>
            <a:r>
              <a:rPr lang="ja-JP" altLang="en-US" sz="2800" dirty="0"/>
              <a:t>　　百人一首のもう一つの唄は？</a:t>
            </a:r>
            <a:endParaRPr lang="en-US" altLang="ja-JP" sz="2800" dirty="0"/>
          </a:p>
        </p:txBody>
      </p:sp>
    </p:spTree>
    <p:extLst>
      <p:ext uri="{BB962C8B-B14F-4D97-AF65-F5344CB8AC3E}">
        <p14:creationId xmlns:p14="http://schemas.microsoft.com/office/powerpoint/2010/main" val="18807015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/>
          <p:cNvSpPr txBox="1"/>
          <p:nvPr/>
        </p:nvSpPr>
        <p:spPr>
          <a:xfrm>
            <a:off x="1254674" y="528034"/>
            <a:ext cx="8494633" cy="610499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ja-JP" altLang="en-US" sz="6000" dirty="0"/>
              <a:t>むらさめの</a:t>
            </a:r>
            <a:endParaRPr lang="en-US" altLang="ja-JP" sz="6000" dirty="0"/>
          </a:p>
          <a:p>
            <a:endParaRPr lang="en-US" altLang="ja-JP" sz="6000" dirty="0"/>
          </a:p>
          <a:p>
            <a:r>
              <a:rPr kumimoji="1" lang="ja-JP" altLang="en-US" sz="6000" dirty="0"/>
              <a:t>つゆもまだひぬ</a:t>
            </a:r>
            <a:endParaRPr kumimoji="1" lang="en-US" altLang="ja-JP" sz="6000" dirty="0"/>
          </a:p>
          <a:p>
            <a:endParaRPr lang="en-US" altLang="ja-JP" sz="6000" dirty="0"/>
          </a:p>
          <a:p>
            <a:r>
              <a:rPr kumimoji="1" lang="ja-JP" altLang="en-US" sz="6000" dirty="0"/>
              <a:t>まきのは</a:t>
            </a:r>
            <a:r>
              <a:rPr kumimoji="1" lang="ja-JP" altLang="en-US" sz="6000" dirty="0" err="1"/>
              <a:t>に</a:t>
            </a:r>
            <a:endParaRPr kumimoji="1" lang="en-US" altLang="ja-JP" sz="6000" dirty="0"/>
          </a:p>
          <a:p>
            <a:endParaRPr lang="en-US" altLang="ja-JP" sz="6000" dirty="0"/>
          </a:p>
          <a:p>
            <a:r>
              <a:rPr lang="ja-JP" altLang="en-US" sz="6000" dirty="0"/>
              <a:t>霧立ち上る</a:t>
            </a:r>
            <a:endParaRPr lang="en-US" altLang="ja-JP" sz="6000" dirty="0"/>
          </a:p>
          <a:p>
            <a:endParaRPr kumimoji="1" lang="en-US" altLang="ja-JP" sz="6000" dirty="0"/>
          </a:p>
          <a:p>
            <a:r>
              <a:rPr lang="ja-JP" altLang="en-US" sz="6000" dirty="0"/>
              <a:t>秋の夕暮れ</a:t>
            </a:r>
            <a:endParaRPr kumimoji="1" lang="en-US" altLang="ja-JP" sz="6000" dirty="0"/>
          </a:p>
        </p:txBody>
      </p:sp>
      <p:sp>
        <p:nvSpPr>
          <p:cNvPr id="3" name="テキスト ボックス 2"/>
          <p:cNvSpPr txBox="1"/>
          <p:nvPr/>
        </p:nvSpPr>
        <p:spPr>
          <a:xfrm>
            <a:off x="10178716" y="79408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ja-JP" altLang="en-US" dirty="0"/>
          </a:p>
        </p:txBody>
      </p:sp>
      <p:sp>
        <p:nvSpPr>
          <p:cNvPr id="5" name="正方形/長方形 4"/>
          <p:cNvSpPr/>
          <p:nvPr/>
        </p:nvSpPr>
        <p:spPr>
          <a:xfrm>
            <a:off x="7719178" y="419126"/>
            <a:ext cx="460713" cy="111924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2400" dirty="0"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やど</a:t>
            </a:r>
            <a:endParaRPr kumimoji="1" lang="ja-JP" altLang="en-US" sz="2400" dirty="0"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7" name="正方形/長方形 6"/>
          <p:cNvSpPr/>
          <p:nvPr/>
        </p:nvSpPr>
        <p:spPr>
          <a:xfrm>
            <a:off x="7727526" y="2123653"/>
            <a:ext cx="460713" cy="80823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2400" dirty="0"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た</a:t>
            </a:r>
            <a:endParaRPr kumimoji="1" lang="ja-JP" altLang="en-US" sz="2400" dirty="0"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8" name="正方形/長方形 7"/>
          <p:cNvSpPr/>
          <p:nvPr/>
        </p:nvSpPr>
        <p:spPr>
          <a:xfrm>
            <a:off x="7719177" y="3570107"/>
            <a:ext cx="460713" cy="80823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2400" dirty="0"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い</a:t>
            </a:r>
            <a:endParaRPr kumimoji="1" lang="ja-JP" altLang="en-US" sz="2400" dirty="0"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9" name="正方形/長方形 8"/>
          <p:cNvSpPr/>
          <p:nvPr/>
        </p:nvSpPr>
        <p:spPr>
          <a:xfrm>
            <a:off x="4026212" y="3215410"/>
            <a:ext cx="460713" cy="111924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2400" dirty="0"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おな</a:t>
            </a:r>
            <a:endParaRPr kumimoji="1" lang="ja-JP" altLang="en-US" sz="2400" dirty="0"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10" name="正方形/長方形 9"/>
          <p:cNvSpPr/>
          <p:nvPr/>
        </p:nvSpPr>
        <p:spPr>
          <a:xfrm>
            <a:off x="2277241" y="419126"/>
            <a:ext cx="460713" cy="111924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2400" dirty="0"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あき</a:t>
            </a:r>
            <a:endParaRPr kumimoji="1" lang="ja-JP" altLang="en-US" sz="2400" dirty="0"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11" name="正方形/長方形 10"/>
          <p:cNvSpPr/>
          <p:nvPr/>
        </p:nvSpPr>
        <p:spPr>
          <a:xfrm>
            <a:off x="2332270" y="2123653"/>
            <a:ext cx="460713" cy="14174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2400" dirty="0"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ゆう</a:t>
            </a:r>
            <a:endParaRPr lang="en-US" altLang="ja-JP" sz="2400" dirty="0"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pPr algn="ctr"/>
            <a:endParaRPr lang="en-US" altLang="ja-JP" sz="2400" dirty="0"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pPr algn="ctr"/>
            <a:r>
              <a:rPr lang="ja-JP" altLang="en-US" sz="2400" dirty="0"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ぐ</a:t>
            </a:r>
            <a:endParaRPr kumimoji="1" lang="ja-JP" altLang="en-US" sz="2400" dirty="0"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6" name="正方形/長方形 5"/>
          <p:cNvSpPr/>
          <p:nvPr/>
        </p:nvSpPr>
        <p:spPr>
          <a:xfrm>
            <a:off x="3280229" y="528034"/>
            <a:ext cx="1206696" cy="469166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4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正方形/長方形 11"/>
          <p:cNvSpPr/>
          <p:nvPr/>
        </p:nvSpPr>
        <p:spPr>
          <a:xfrm>
            <a:off x="8633302" y="1336235"/>
            <a:ext cx="1206696" cy="340365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4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正方形/長方形 12"/>
          <p:cNvSpPr/>
          <p:nvPr/>
        </p:nvSpPr>
        <p:spPr>
          <a:xfrm>
            <a:off x="5079853" y="528034"/>
            <a:ext cx="1206696" cy="447939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4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正方形/長方形 13"/>
          <p:cNvSpPr/>
          <p:nvPr/>
        </p:nvSpPr>
        <p:spPr>
          <a:xfrm>
            <a:off x="6879477" y="528034"/>
            <a:ext cx="1206696" cy="524865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4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150815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/>
          <p:cNvSpPr txBox="1"/>
          <p:nvPr/>
        </p:nvSpPr>
        <p:spPr>
          <a:xfrm>
            <a:off x="1254674" y="528034"/>
            <a:ext cx="8494633" cy="610499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ja-JP" altLang="en-US" sz="6000" dirty="0"/>
              <a:t>むらさめの</a:t>
            </a:r>
            <a:endParaRPr lang="en-US" altLang="ja-JP" sz="6000" dirty="0"/>
          </a:p>
          <a:p>
            <a:endParaRPr lang="en-US" altLang="ja-JP" sz="6000" dirty="0"/>
          </a:p>
          <a:p>
            <a:r>
              <a:rPr kumimoji="1" lang="ja-JP" altLang="en-US" sz="6000" dirty="0"/>
              <a:t>つゆもまだひぬ</a:t>
            </a:r>
            <a:endParaRPr kumimoji="1" lang="en-US" altLang="ja-JP" sz="6000" dirty="0"/>
          </a:p>
          <a:p>
            <a:endParaRPr lang="en-US" altLang="ja-JP" sz="6000" dirty="0"/>
          </a:p>
          <a:p>
            <a:r>
              <a:rPr kumimoji="1" lang="ja-JP" altLang="en-US" sz="6000" dirty="0"/>
              <a:t>まきのは</a:t>
            </a:r>
            <a:r>
              <a:rPr kumimoji="1" lang="ja-JP" altLang="en-US" sz="6000" dirty="0" err="1"/>
              <a:t>に</a:t>
            </a:r>
            <a:endParaRPr kumimoji="1" lang="en-US" altLang="ja-JP" sz="6000" dirty="0"/>
          </a:p>
          <a:p>
            <a:endParaRPr lang="en-US" altLang="ja-JP" sz="6000" dirty="0"/>
          </a:p>
          <a:p>
            <a:r>
              <a:rPr lang="ja-JP" altLang="en-US" sz="6000" dirty="0"/>
              <a:t>霧立ちのぼる</a:t>
            </a:r>
            <a:endParaRPr lang="en-US" altLang="ja-JP" sz="6000" dirty="0"/>
          </a:p>
          <a:p>
            <a:endParaRPr kumimoji="1" lang="en-US" altLang="ja-JP" sz="6000" dirty="0"/>
          </a:p>
          <a:p>
            <a:r>
              <a:rPr lang="ja-JP" altLang="en-US" sz="6000" dirty="0"/>
              <a:t>秋の夕暮れ</a:t>
            </a:r>
            <a:endParaRPr kumimoji="1" lang="en-US" altLang="ja-JP" sz="6000" dirty="0"/>
          </a:p>
        </p:txBody>
      </p:sp>
      <p:sp>
        <p:nvSpPr>
          <p:cNvPr id="3" name="テキスト ボックス 2"/>
          <p:cNvSpPr txBox="1"/>
          <p:nvPr/>
        </p:nvSpPr>
        <p:spPr>
          <a:xfrm>
            <a:off x="10178716" y="79408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ja-JP" altLang="en-US" dirty="0"/>
          </a:p>
        </p:txBody>
      </p:sp>
      <p:sp>
        <p:nvSpPr>
          <p:cNvPr id="5" name="正方形/長方形 4"/>
          <p:cNvSpPr/>
          <p:nvPr/>
        </p:nvSpPr>
        <p:spPr>
          <a:xfrm>
            <a:off x="7719178" y="419126"/>
            <a:ext cx="460713" cy="111924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2400" dirty="0"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7" name="正方形/長方形 6"/>
          <p:cNvSpPr/>
          <p:nvPr/>
        </p:nvSpPr>
        <p:spPr>
          <a:xfrm>
            <a:off x="4010559" y="1243163"/>
            <a:ext cx="460713" cy="80823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2400" dirty="0"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た</a:t>
            </a:r>
            <a:endParaRPr kumimoji="1" lang="ja-JP" altLang="en-US" sz="2400" dirty="0"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8" name="正方形/長方形 7"/>
          <p:cNvSpPr/>
          <p:nvPr/>
        </p:nvSpPr>
        <p:spPr>
          <a:xfrm>
            <a:off x="7719177" y="3570107"/>
            <a:ext cx="460713" cy="80823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2400" dirty="0"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9" name="正方形/長方形 8"/>
          <p:cNvSpPr/>
          <p:nvPr/>
        </p:nvSpPr>
        <p:spPr>
          <a:xfrm>
            <a:off x="4026212" y="3215410"/>
            <a:ext cx="460713" cy="111924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2400" dirty="0"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10" name="正方形/長方形 9"/>
          <p:cNvSpPr/>
          <p:nvPr/>
        </p:nvSpPr>
        <p:spPr>
          <a:xfrm>
            <a:off x="2277241" y="419126"/>
            <a:ext cx="460713" cy="111924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2400" dirty="0"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あき</a:t>
            </a:r>
            <a:endParaRPr kumimoji="1" lang="ja-JP" altLang="en-US" sz="2400" dirty="0"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11" name="正方形/長方形 10"/>
          <p:cNvSpPr/>
          <p:nvPr/>
        </p:nvSpPr>
        <p:spPr>
          <a:xfrm>
            <a:off x="2332270" y="2123653"/>
            <a:ext cx="460713" cy="14174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2400" dirty="0"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ゆう</a:t>
            </a:r>
            <a:endParaRPr lang="en-US" altLang="ja-JP" sz="2400" dirty="0"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pPr algn="ctr"/>
            <a:endParaRPr lang="en-US" altLang="ja-JP" sz="2400" dirty="0"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pPr algn="ctr"/>
            <a:r>
              <a:rPr lang="ja-JP" altLang="en-US" sz="2400" dirty="0"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ぐ</a:t>
            </a:r>
            <a:endParaRPr kumimoji="1" lang="ja-JP" altLang="en-US" sz="2400" dirty="0"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15" name="正方形/長方形 14"/>
          <p:cNvSpPr/>
          <p:nvPr/>
        </p:nvSpPr>
        <p:spPr>
          <a:xfrm>
            <a:off x="4026211" y="419126"/>
            <a:ext cx="460713" cy="111924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400" dirty="0"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きり</a:t>
            </a:r>
          </a:p>
        </p:txBody>
      </p:sp>
    </p:spTree>
    <p:extLst>
      <p:ext uri="{BB962C8B-B14F-4D97-AF65-F5344CB8AC3E}">
        <p14:creationId xmlns:p14="http://schemas.microsoft.com/office/powerpoint/2010/main" val="41951087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/>
          <p:cNvSpPr txBox="1"/>
          <p:nvPr/>
        </p:nvSpPr>
        <p:spPr>
          <a:xfrm>
            <a:off x="8263572" y="107120"/>
            <a:ext cx="2646878" cy="675088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ja-JP" altLang="en-US" sz="4000" dirty="0"/>
              <a:t>心無き</a:t>
            </a:r>
            <a:endParaRPr lang="en-US" altLang="ja-JP" sz="4000" dirty="0"/>
          </a:p>
          <a:p>
            <a:r>
              <a:rPr lang="ja-JP" altLang="en-US" sz="4000" dirty="0"/>
              <a:t>　身にも</a:t>
            </a:r>
            <a:r>
              <a:rPr lang="ja-JP" altLang="en-US" sz="4000" dirty="0" err="1"/>
              <a:t>あ</a:t>
            </a:r>
            <a:r>
              <a:rPr lang="ja-JP" altLang="en-US" sz="4000" dirty="0"/>
              <a:t>はれは　知られけり</a:t>
            </a:r>
            <a:endParaRPr lang="en-US" altLang="ja-JP" sz="4000" dirty="0"/>
          </a:p>
          <a:p>
            <a:r>
              <a:rPr lang="ja-JP" altLang="en-US" sz="4000" dirty="0"/>
              <a:t>　　鴫立つ沢の　秋の夕暮れ</a:t>
            </a:r>
            <a:endParaRPr lang="en-US" altLang="ja-JP" sz="4000" dirty="0"/>
          </a:p>
          <a:p>
            <a:r>
              <a:rPr lang="ja-JP" altLang="en-US" sz="4000" dirty="0"/>
              <a:t>　　　　　　　　　　　　　西行法師</a:t>
            </a:r>
            <a:endParaRPr lang="en-US" altLang="ja-JP" sz="4000" dirty="0"/>
          </a:p>
        </p:txBody>
      </p:sp>
      <p:sp>
        <p:nvSpPr>
          <p:cNvPr id="3" name="テキスト ボックス 2"/>
          <p:cNvSpPr txBox="1"/>
          <p:nvPr/>
        </p:nvSpPr>
        <p:spPr>
          <a:xfrm>
            <a:off x="5616694" y="107120"/>
            <a:ext cx="2646878" cy="675088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ja-JP" altLang="en-US" sz="4000" dirty="0"/>
              <a:t>さびしさは</a:t>
            </a:r>
            <a:endParaRPr lang="en-US" altLang="ja-JP" sz="4000" dirty="0"/>
          </a:p>
          <a:p>
            <a:r>
              <a:rPr lang="ja-JP" altLang="en-US" sz="4000" dirty="0"/>
              <a:t>　その色としも　なかりけり</a:t>
            </a:r>
            <a:endParaRPr lang="en-US" altLang="ja-JP" sz="4000" dirty="0"/>
          </a:p>
          <a:p>
            <a:r>
              <a:rPr lang="ja-JP" altLang="en-US" sz="4000" dirty="0"/>
              <a:t>　　真木立つ山の　秋の夕暮れ</a:t>
            </a:r>
            <a:endParaRPr lang="en-US" altLang="ja-JP" sz="4000" dirty="0"/>
          </a:p>
          <a:p>
            <a:r>
              <a:rPr lang="ja-JP" altLang="en-US" sz="4000" dirty="0"/>
              <a:t>　　　　　　　　　　　　　寂連法師</a:t>
            </a:r>
            <a:endParaRPr lang="en-US" altLang="ja-JP" sz="4000" dirty="0"/>
          </a:p>
        </p:txBody>
      </p:sp>
      <p:sp>
        <p:nvSpPr>
          <p:cNvPr id="4" name="テキスト ボックス 3"/>
          <p:cNvSpPr txBox="1"/>
          <p:nvPr/>
        </p:nvSpPr>
        <p:spPr>
          <a:xfrm>
            <a:off x="2784594" y="107120"/>
            <a:ext cx="2646878" cy="675088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ja-JP" altLang="en-US" sz="4000" dirty="0"/>
              <a:t>見渡せば</a:t>
            </a:r>
            <a:endParaRPr lang="en-US" altLang="ja-JP" sz="4000" dirty="0"/>
          </a:p>
          <a:p>
            <a:r>
              <a:rPr lang="ja-JP" altLang="en-US" sz="4000" dirty="0"/>
              <a:t>　花も</a:t>
            </a:r>
            <a:r>
              <a:rPr lang="ja-JP" altLang="en-US" sz="4000" dirty="0" err="1"/>
              <a:t>もみぢも</a:t>
            </a:r>
            <a:r>
              <a:rPr lang="ja-JP" altLang="en-US" sz="4000" dirty="0"/>
              <a:t>　なかりけり</a:t>
            </a:r>
            <a:endParaRPr lang="en-US" altLang="ja-JP" sz="4000" dirty="0"/>
          </a:p>
          <a:p>
            <a:r>
              <a:rPr lang="ja-JP" altLang="en-US" sz="4000" dirty="0"/>
              <a:t>　　浦の苫屋の　秋の夕暮れ</a:t>
            </a:r>
            <a:endParaRPr lang="en-US" altLang="ja-JP" sz="4000" dirty="0"/>
          </a:p>
          <a:p>
            <a:r>
              <a:rPr lang="ja-JP" altLang="en-US" sz="4000" dirty="0"/>
              <a:t>　　　　　　　　　　　　　藤原定家</a:t>
            </a:r>
            <a:endParaRPr lang="en-US" altLang="ja-JP" sz="4000" dirty="0"/>
          </a:p>
        </p:txBody>
      </p:sp>
    </p:spTree>
    <p:extLst>
      <p:ext uri="{BB962C8B-B14F-4D97-AF65-F5344CB8AC3E}">
        <p14:creationId xmlns:p14="http://schemas.microsoft.com/office/powerpoint/2010/main" val="23896649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/>
          <p:cNvSpPr txBox="1"/>
          <p:nvPr/>
        </p:nvSpPr>
        <p:spPr>
          <a:xfrm>
            <a:off x="8263572" y="107120"/>
            <a:ext cx="2646878" cy="675088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ja-JP" altLang="en-US" sz="4000" dirty="0"/>
              <a:t>心無き</a:t>
            </a:r>
            <a:endParaRPr lang="en-US" altLang="ja-JP" sz="4000" dirty="0"/>
          </a:p>
          <a:p>
            <a:r>
              <a:rPr lang="ja-JP" altLang="en-US" sz="4000" dirty="0"/>
              <a:t>　身にも</a:t>
            </a:r>
            <a:r>
              <a:rPr lang="ja-JP" altLang="en-US" sz="4000" dirty="0" err="1"/>
              <a:t>あ</a:t>
            </a:r>
            <a:r>
              <a:rPr lang="ja-JP" altLang="en-US" sz="4000" dirty="0"/>
              <a:t>はれは　知られけり</a:t>
            </a:r>
            <a:endParaRPr lang="en-US" altLang="ja-JP" sz="4000" dirty="0"/>
          </a:p>
          <a:p>
            <a:r>
              <a:rPr lang="ja-JP" altLang="en-US" sz="4000" dirty="0"/>
              <a:t>　　鴫立つ沢の　</a:t>
            </a:r>
            <a:r>
              <a:rPr lang="ja-JP" altLang="en-US" sz="4000" dirty="0">
                <a:solidFill>
                  <a:srgbClr val="FF0000"/>
                </a:solidFill>
              </a:rPr>
              <a:t>秋の夕暮れ</a:t>
            </a:r>
            <a:endParaRPr lang="en-US" altLang="ja-JP" sz="4000" dirty="0">
              <a:solidFill>
                <a:srgbClr val="FF0000"/>
              </a:solidFill>
            </a:endParaRPr>
          </a:p>
          <a:p>
            <a:r>
              <a:rPr lang="ja-JP" altLang="en-US" sz="4000" dirty="0"/>
              <a:t>　　　　　　　　　　　　　西行法師</a:t>
            </a:r>
            <a:endParaRPr lang="en-US" altLang="ja-JP" sz="4000" dirty="0"/>
          </a:p>
        </p:txBody>
      </p:sp>
      <p:sp>
        <p:nvSpPr>
          <p:cNvPr id="3" name="テキスト ボックス 2"/>
          <p:cNvSpPr txBox="1"/>
          <p:nvPr/>
        </p:nvSpPr>
        <p:spPr>
          <a:xfrm>
            <a:off x="5616694" y="107120"/>
            <a:ext cx="2646878" cy="675088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ja-JP" altLang="en-US" sz="4000" dirty="0"/>
              <a:t>さびしさは</a:t>
            </a:r>
            <a:endParaRPr lang="en-US" altLang="ja-JP" sz="4000" dirty="0"/>
          </a:p>
          <a:p>
            <a:r>
              <a:rPr lang="ja-JP" altLang="en-US" sz="4000" dirty="0"/>
              <a:t>　その色としも　なかりけり</a:t>
            </a:r>
            <a:endParaRPr lang="en-US" altLang="ja-JP" sz="4000" dirty="0"/>
          </a:p>
          <a:p>
            <a:r>
              <a:rPr lang="ja-JP" altLang="en-US" sz="4000" dirty="0"/>
              <a:t>　　真木立つ山の　</a:t>
            </a:r>
            <a:r>
              <a:rPr lang="ja-JP" altLang="en-US" sz="4000" dirty="0">
                <a:solidFill>
                  <a:srgbClr val="FF0000"/>
                </a:solidFill>
              </a:rPr>
              <a:t>秋の夕暮れ</a:t>
            </a:r>
            <a:endParaRPr lang="en-US" altLang="ja-JP" sz="4000" dirty="0">
              <a:solidFill>
                <a:srgbClr val="FF0000"/>
              </a:solidFill>
            </a:endParaRPr>
          </a:p>
          <a:p>
            <a:r>
              <a:rPr lang="ja-JP" altLang="en-US" sz="4000" dirty="0"/>
              <a:t>　　　　　　　　　　　　　寂連法師</a:t>
            </a:r>
            <a:endParaRPr lang="en-US" altLang="ja-JP" sz="4000" dirty="0"/>
          </a:p>
        </p:txBody>
      </p:sp>
      <p:sp>
        <p:nvSpPr>
          <p:cNvPr id="4" name="テキスト ボックス 3"/>
          <p:cNvSpPr txBox="1"/>
          <p:nvPr/>
        </p:nvSpPr>
        <p:spPr>
          <a:xfrm>
            <a:off x="2784594" y="107120"/>
            <a:ext cx="2646878" cy="675088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ja-JP" altLang="en-US" sz="4000" dirty="0"/>
              <a:t>見渡せば</a:t>
            </a:r>
            <a:endParaRPr lang="en-US" altLang="ja-JP" sz="4000" dirty="0"/>
          </a:p>
          <a:p>
            <a:r>
              <a:rPr lang="ja-JP" altLang="en-US" sz="4000" dirty="0"/>
              <a:t>　花も</a:t>
            </a:r>
            <a:r>
              <a:rPr lang="ja-JP" altLang="en-US" sz="4000" dirty="0" err="1"/>
              <a:t>もみぢも</a:t>
            </a:r>
            <a:r>
              <a:rPr lang="ja-JP" altLang="en-US" sz="4000" dirty="0"/>
              <a:t>　なかりけり</a:t>
            </a:r>
            <a:endParaRPr lang="en-US" altLang="ja-JP" sz="4000" dirty="0"/>
          </a:p>
          <a:p>
            <a:r>
              <a:rPr lang="ja-JP" altLang="en-US" sz="4000" dirty="0"/>
              <a:t>　　浦の苫屋の　</a:t>
            </a:r>
            <a:r>
              <a:rPr lang="ja-JP" altLang="en-US" sz="4000" dirty="0">
                <a:solidFill>
                  <a:srgbClr val="FF0000"/>
                </a:solidFill>
              </a:rPr>
              <a:t>秋の夕暮れ</a:t>
            </a:r>
            <a:endParaRPr lang="en-US" altLang="ja-JP" sz="4000" dirty="0">
              <a:solidFill>
                <a:srgbClr val="FF0000"/>
              </a:solidFill>
            </a:endParaRPr>
          </a:p>
          <a:p>
            <a:r>
              <a:rPr lang="ja-JP" altLang="en-US" sz="4000" dirty="0"/>
              <a:t>　　　　　　　　　　　　　藤原定家</a:t>
            </a:r>
            <a:endParaRPr lang="en-US" altLang="ja-JP" sz="4000" dirty="0"/>
          </a:p>
        </p:txBody>
      </p:sp>
    </p:spTree>
    <p:extLst>
      <p:ext uri="{BB962C8B-B14F-4D97-AF65-F5344CB8AC3E}">
        <p14:creationId xmlns:p14="http://schemas.microsoft.com/office/powerpoint/2010/main" val="18151827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/>
          <p:cNvSpPr txBox="1"/>
          <p:nvPr/>
        </p:nvSpPr>
        <p:spPr>
          <a:xfrm>
            <a:off x="8263572" y="107120"/>
            <a:ext cx="2646878" cy="675088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ja-JP" altLang="en-US" sz="4000" dirty="0"/>
              <a:t>心無き</a:t>
            </a:r>
            <a:endParaRPr lang="en-US" altLang="ja-JP" sz="4000" dirty="0"/>
          </a:p>
          <a:p>
            <a:r>
              <a:rPr lang="ja-JP" altLang="en-US" sz="4000" dirty="0"/>
              <a:t>　身にも</a:t>
            </a:r>
            <a:r>
              <a:rPr lang="ja-JP" altLang="en-US" sz="4000" dirty="0" err="1"/>
              <a:t>あ</a:t>
            </a:r>
            <a:r>
              <a:rPr lang="ja-JP" altLang="en-US" sz="4000" dirty="0"/>
              <a:t>はれは　知られけり</a:t>
            </a:r>
            <a:endParaRPr lang="en-US" altLang="ja-JP" sz="4000" dirty="0"/>
          </a:p>
          <a:p>
            <a:r>
              <a:rPr lang="ja-JP" altLang="en-US" sz="4000" dirty="0"/>
              <a:t>　　鴫立つ沢の　</a:t>
            </a:r>
            <a:r>
              <a:rPr lang="ja-JP" altLang="en-US" sz="4000" dirty="0">
                <a:solidFill>
                  <a:srgbClr val="FF0000"/>
                </a:solidFill>
              </a:rPr>
              <a:t>秋の夕暮れ</a:t>
            </a:r>
            <a:endParaRPr lang="en-US" altLang="ja-JP" sz="4000" dirty="0">
              <a:solidFill>
                <a:srgbClr val="FF0000"/>
              </a:solidFill>
            </a:endParaRPr>
          </a:p>
          <a:p>
            <a:r>
              <a:rPr lang="ja-JP" altLang="en-US" sz="4000" dirty="0"/>
              <a:t>　　　　　　　　　　　　　西行法師</a:t>
            </a:r>
            <a:endParaRPr lang="en-US" altLang="ja-JP" sz="4000" dirty="0"/>
          </a:p>
        </p:txBody>
      </p:sp>
      <p:sp>
        <p:nvSpPr>
          <p:cNvPr id="3" name="テキスト ボックス 2"/>
          <p:cNvSpPr txBox="1"/>
          <p:nvPr/>
        </p:nvSpPr>
        <p:spPr>
          <a:xfrm>
            <a:off x="5616694" y="107120"/>
            <a:ext cx="2646878" cy="675088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ja-JP" altLang="en-US" sz="4000" dirty="0"/>
              <a:t>さびしさは</a:t>
            </a:r>
            <a:endParaRPr lang="en-US" altLang="ja-JP" sz="4000" dirty="0"/>
          </a:p>
          <a:p>
            <a:r>
              <a:rPr lang="ja-JP" altLang="en-US" sz="4000" dirty="0"/>
              <a:t>　その色としも　なかりけり</a:t>
            </a:r>
            <a:endParaRPr lang="en-US" altLang="ja-JP" sz="4000" dirty="0"/>
          </a:p>
          <a:p>
            <a:r>
              <a:rPr lang="ja-JP" altLang="en-US" sz="4000" dirty="0"/>
              <a:t>　　真木立つ山の　</a:t>
            </a:r>
            <a:r>
              <a:rPr lang="ja-JP" altLang="en-US" sz="4000" dirty="0">
                <a:solidFill>
                  <a:srgbClr val="FF0000"/>
                </a:solidFill>
              </a:rPr>
              <a:t>秋の夕暮れ</a:t>
            </a:r>
            <a:endParaRPr lang="en-US" altLang="ja-JP" sz="4000" dirty="0">
              <a:solidFill>
                <a:srgbClr val="FF0000"/>
              </a:solidFill>
            </a:endParaRPr>
          </a:p>
          <a:p>
            <a:r>
              <a:rPr lang="ja-JP" altLang="en-US" sz="4000" dirty="0"/>
              <a:t>　　　　　　　　　　　　　寂連法師</a:t>
            </a:r>
            <a:endParaRPr lang="en-US" altLang="ja-JP" sz="4000" dirty="0"/>
          </a:p>
        </p:txBody>
      </p:sp>
      <p:sp>
        <p:nvSpPr>
          <p:cNvPr id="4" name="テキスト ボックス 3"/>
          <p:cNvSpPr txBox="1"/>
          <p:nvPr/>
        </p:nvSpPr>
        <p:spPr>
          <a:xfrm>
            <a:off x="2784594" y="107120"/>
            <a:ext cx="2646878" cy="675088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ja-JP" altLang="en-US" sz="4000" dirty="0"/>
              <a:t>見渡せば</a:t>
            </a:r>
            <a:endParaRPr lang="en-US" altLang="ja-JP" sz="4000" dirty="0"/>
          </a:p>
          <a:p>
            <a:r>
              <a:rPr lang="ja-JP" altLang="en-US" sz="4000" dirty="0"/>
              <a:t>　花も</a:t>
            </a:r>
            <a:r>
              <a:rPr lang="ja-JP" altLang="en-US" sz="4000" dirty="0" err="1"/>
              <a:t>もみぢも</a:t>
            </a:r>
            <a:r>
              <a:rPr lang="ja-JP" altLang="en-US" sz="4000" dirty="0"/>
              <a:t>　なかりけり</a:t>
            </a:r>
            <a:endParaRPr lang="en-US" altLang="ja-JP" sz="4000" dirty="0"/>
          </a:p>
          <a:p>
            <a:r>
              <a:rPr lang="ja-JP" altLang="en-US" sz="4000" dirty="0"/>
              <a:t>　　浦の苫屋の　</a:t>
            </a:r>
            <a:r>
              <a:rPr lang="ja-JP" altLang="en-US" sz="4000" dirty="0">
                <a:solidFill>
                  <a:srgbClr val="FF0000"/>
                </a:solidFill>
              </a:rPr>
              <a:t>秋の夕暮れ</a:t>
            </a:r>
            <a:endParaRPr lang="en-US" altLang="ja-JP" sz="4000" dirty="0">
              <a:solidFill>
                <a:srgbClr val="FF0000"/>
              </a:solidFill>
            </a:endParaRPr>
          </a:p>
          <a:p>
            <a:r>
              <a:rPr lang="ja-JP" altLang="en-US" sz="4000" dirty="0"/>
              <a:t>　　　　　　　　　　　　　藤原定家</a:t>
            </a:r>
            <a:endParaRPr lang="en-US" altLang="ja-JP" sz="4000" dirty="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838200" y="1435100"/>
            <a:ext cx="877163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5400" dirty="0">
                <a:solidFill>
                  <a:srgbClr val="FF0000"/>
                </a:solidFill>
              </a:rPr>
              <a:t>三</a:t>
            </a:r>
            <a:endParaRPr lang="en-US" altLang="ja-JP" sz="5400" dirty="0">
              <a:solidFill>
                <a:srgbClr val="FF0000"/>
              </a:solidFill>
            </a:endParaRPr>
          </a:p>
          <a:p>
            <a:r>
              <a:rPr lang="ja-JP" altLang="en-US" sz="5400" dirty="0">
                <a:solidFill>
                  <a:srgbClr val="FF0000"/>
                </a:solidFill>
              </a:rPr>
              <a:t>夕</a:t>
            </a:r>
            <a:endParaRPr lang="en-US" altLang="ja-JP" sz="5400" dirty="0">
              <a:solidFill>
                <a:srgbClr val="FF0000"/>
              </a:solidFill>
            </a:endParaRPr>
          </a:p>
          <a:p>
            <a:r>
              <a:rPr kumimoji="1" lang="ja-JP" altLang="en-US" sz="5400" dirty="0">
                <a:solidFill>
                  <a:srgbClr val="FF0000"/>
                </a:solidFill>
              </a:rPr>
              <a:t>の</a:t>
            </a:r>
            <a:endParaRPr kumimoji="1" lang="en-US" altLang="ja-JP" sz="5400" dirty="0">
              <a:solidFill>
                <a:srgbClr val="FF0000"/>
              </a:solidFill>
            </a:endParaRPr>
          </a:p>
          <a:p>
            <a:r>
              <a:rPr kumimoji="1" lang="ja-JP" altLang="en-US" sz="5400" dirty="0">
                <a:solidFill>
                  <a:srgbClr val="FF0000"/>
                </a:solidFill>
              </a:rPr>
              <a:t>唄</a:t>
            </a:r>
          </a:p>
        </p:txBody>
      </p:sp>
      <p:sp>
        <p:nvSpPr>
          <p:cNvPr id="6" name="正方形/長方形 5"/>
          <p:cNvSpPr/>
          <p:nvPr/>
        </p:nvSpPr>
        <p:spPr>
          <a:xfrm>
            <a:off x="1629332" y="1260953"/>
            <a:ext cx="460713" cy="185961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2400" dirty="0">
                <a:solidFill>
                  <a:srgbClr val="FF0000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さんせき</a:t>
            </a:r>
            <a:endParaRPr kumimoji="1" lang="ja-JP" altLang="en-US" sz="2400" dirty="0">
              <a:solidFill>
                <a:srgbClr val="FF0000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643403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53246</TotalTime>
  <Words>650</Words>
  <Application>Microsoft Office PowerPoint</Application>
  <PresentationFormat>ワイド画面</PresentationFormat>
  <Paragraphs>211</Paragraphs>
  <Slides>14</Slides>
  <Notes>13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14</vt:i4>
      </vt:variant>
    </vt:vector>
  </HeadingPairs>
  <TitlesOfParts>
    <vt:vector size="19" baseType="lpstr">
      <vt:lpstr>HGP創英角ｺﾞｼｯｸUB</vt:lpstr>
      <vt:lpstr>Arial</vt:lpstr>
      <vt:lpstr>Calibri</vt:lpstr>
      <vt:lpstr>Calibri Light</vt:lpstr>
      <vt:lpstr>Office テーマ</vt:lpstr>
      <vt:lpstr>おもしろ百人一首授業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おもしろ百人一首授業</dc:title>
  <dc:creator>kosho@mvd.biglobe.ne.jp</dc:creator>
  <cp:lastModifiedBy>溝口 佳成</cp:lastModifiedBy>
  <cp:revision>46</cp:revision>
  <dcterms:created xsi:type="dcterms:W3CDTF">2018-06-09T11:59:33Z</dcterms:created>
  <dcterms:modified xsi:type="dcterms:W3CDTF">2022-01-06T06:41:44Z</dcterms:modified>
</cp:coreProperties>
</file>